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6" r:id="rId4"/>
  </p:sldIdLst>
  <p:sldSz cx="6858000" cy="9144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1" d="100"/>
          <a:sy n="51" d="100"/>
        </p:scale>
        <p:origin x="24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1195577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2211644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2604741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3489468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835882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4167145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2966182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535941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4220714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308447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10771DD-CA72-484D-AC12-816EE2A61587}"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2774583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B10771DD-CA72-484D-AC12-816EE2A61587}" type="datetimeFigureOut">
              <a:rPr kumimoji="1" lang="ja-JP" altLang="en-US" smtClean="0"/>
              <a:t>2026/1/30</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788F8C1-BD47-4B80-9775-2973DA3F54B3}" type="slidenum">
              <a:rPr kumimoji="1" lang="ja-JP" altLang="en-US" smtClean="0"/>
              <a:t>‹#›</a:t>
            </a:fld>
            <a:endParaRPr kumimoji="1" lang="ja-JP" altLang="en-US"/>
          </a:p>
        </p:txBody>
      </p:sp>
    </p:spTree>
    <p:extLst>
      <p:ext uri="{BB962C8B-B14F-4D97-AF65-F5344CB8AC3E}">
        <p14:creationId xmlns:p14="http://schemas.microsoft.com/office/powerpoint/2010/main" val="22598228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02A3270-0B8F-A52C-61DF-E78ADF0E21B1}"/>
              </a:ext>
            </a:extLst>
          </p:cNvPr>
          <p:cNvSpPr txBox="1"/>
          <p:nvPr/>
        </p:nvSpPr>
        <p:spPr>
          <a:xfrm>
            <a:off x="260350" y="390955"/>
            <a:ext cx="6337300" cy="8633261"/>
          </a:xfrm>
          <a:prstGeom prst="rect">
            <a:avLst/>
          </a:prstGeom>
          <a:noFill/>
        </p:spPr>
        <p:txBody>
          <a:bodyPr wrap="square">
            <a:spAutoFit/>
          </a:bodyPr>
          <a:lstStyle/>
          <a:p>
            <a:pPr algn="ctr">
              <a:lnSpc>
                <a:spcPts val="1800"/>
              </a:lnSpc>
              <a:buNone/>
            </a:pPr>
            <a:r>
              <a:rPr lang="ja-JP" altLang="en-US" sz="2800" b="1" dirty="0">
                <a:latin typeface="+mn-ea"/>
              </a:rPr>
              <a:t>出水郡医師会広域医療センター</a:t>
            </a:r>
            <a:endParaRPr lang="en-US" altLang="ja-JP" sz="2800" b="1" kern="100" dirty="0">
              <a:effectLst/>
              <a:latin typeface="+mn-ea"/>
              <a:cs typeface="Times New Roman" panose="02020603050405020304" pitchFamily="18" charset="0"/>
            </a:endParaRPr>
          </a:p>
          <a:p>
            <a:pPr algn="just">
              <a:lnSpc>
                <a:spcPts val="1800"/>
              </a:lnSpc>
              <a:buNone/>
            </a:pPr>
            <a:endParaRPr lang="en-US" altLang="ja-JP" sz="1600" kern="100" dirty="0">
              <a:latin typeface="+mn-ea"/>
              <a:cs typeface="Times New Roman" panose="02020603050405020304" pitchFamily="18" charset="0"/>
            </a:endParaRPr>
          </a:p>
          <a:p>
            <a:pPr algn="just">
              <a:lnSpc>
                <a:spcPts val="1800"/>
              </a:lnSpc>
              <a:buNone/>
            </a:pPr>
            <a:r>
              <a:rPr lang="ja-JP" altLang="ja-JP" sz="1600" kern="100" dirty="0">
                <a:effectLst/>
                <a:latin typeface="+mn-ea"/>
                <a:cs typeface="Times New Roman" panose="02020603050405020304" pitchFamily="18" charset="0"/>
              </a:rPr>
              <a:t>【病床数】２００床</a:t>
            </a:r>
          </a:p>
          <a:p>
            <a:pPr algn="just">
              <a:lnSpc>
                <a:spcPts val="1800"/>
              </a:lnSpc>
              <a:buNone/>
            </a:pPr>
            <a:r>
              <a:rPr lang="en-US" altLang="ja-JP" sz="1600" kern="100" dirty="0">
                <a:effectLst/>
                <a:latin typeface="+mn-ea"/>
                <a:cs typeface="Times New Roman" panose="02020603050405020304" pitchFamily="18" charset="0"/>
              </a:rPr>
              <a:t> </a:t>
            </a:r>
            <a:endParaRPr lang="ja-JP" altLang="ja-JP" sz="1600" kern="100" dirty="0">
              <a:effectLst/>
              <a:latin typeface="+mn-ea"/>
              <a:cs typeface="Times New Roman" panose="02020603050405020304" pitchFamily="18" charset="0"/>
            </a:endParaRPr>
          </a:p>
          <a:p>
            <a:pPr algn="just">
              <a:lnSpc>
                <a:spcPts val="1800"/>
              </a:lnSpc>
              <a:buNone/>
            </a:pPr>
            <a:r>
              <a:rPr lang="ja-JP" altLang="ja-JP" sz="1600" kern="100" dirty="0">
                <a:effectLst/>
                <a:latin typeface="+mn-ea"/>
                <a:cs typeface="Times New Roman" panose="02020603050405020304" pitchFamily="18" charset="0"/>
              </a:rPr>
              <a:t>【標榜診療科】</a:t>
            </a:r>
          </a:p>
          <a:p>
            <a:pPr algn="just">
              <a:lnSpc>
                <a:spcPts val="1800"/>
              </a:lnSpc>
              <a:buNone/>
            </a:pPr>
            <a:r>
              <a:rPr lang="ja-JP" altLang="ja-JP" sz="1600" kern="100" dirty="0">
                <a:effectLst/>
                <a:latin typeface="+mn-ea"/>
                <a:cs typeface="Times New Roman" panose="02020603050405020304" pitchFamily="18" charset="0"/>
              </a:rPr>
              <a:t>内科、循環器内科、消化器内科、</a:t>
            </a:r>
            <a:r>
              <a:rPr lang="ja-JP" altLang="en-US" sz="1600" kern="100" dirty="0">
                <a:latin typeface="+mn-ea"/>
                <a:cs typeface="Times New Roman" panose="02020603050405020304" pitchFamily="18" charset="0"/>
              </a:rPr>
              <a:t>脳</a:t>
            </a:r>
            <a:r>
              <a:rPr lang="ja-JP" altLang="ja-JP" sz="1600" kern="100" dirty="0">
                <a:effectLst/>
                <a:latin typeface="+mn-ea"/>
                <a:cs typeface="Times New Roman" panose="02020603050405020304" pitchFamily="18" charset="0"/>
              </a:rPr>
              <a:t>神経内科、外科、消化器外科、整形外科、脳神経外科、泌尿器科、麻酔科、放射線科、耳鼻咽喉科、リハビリテーション科、眼科、呼吸器外科、肝臓内科、乳腺外科、心臓血管外科、形成外科（</a:t>
            </a:r>
            <a:r>
              <a:rPr lang="en-US" altLang="ja-JP" sz="1600" kern="100" dirty="0">
                <a:effectLst/>
                <a:latin typeface="+mn-ea"/>
                <a:cs typeface="Times New Roman" panose="02020603050405020304" pitchFamily="18" charset="0"/>
              </a:rPr>
              <a:t>19</a:t>
            </a:r>
            <a:r>
              <a:rPr lang="ja-JP" altLang="ja-JP" sz="1600" kern="100" dirty="0">
                <a:effectLst/>
                <a:latin typeface="+mn-ea"/>
                <a:cs typeface="Times New Roman" panose="02020603050405020304" pitchFamily="18" charset="0"/>
              </a:rPr>
              <a:t>診療科）</a:t>
            </a:r>
          </a:p>
          <a:p>
            <a:pPr algn="just">
              <a:lnSpc>
                <a:spcPts val="1800"/>
              </a:lnSpc>
              <a:buNone/>
            </a:pPr>
            <a:r>
              <a:rPr lang="en-US" altLang="ja-JP" sz="1600" kern="100" dirty="0">
                <a:effectLst/>
                <a:latin typeface="+mn-ea"/>
                <a:cs typeface="Times New Roman" panose="02020603050405020304" pitchFamily="18" charset="0"/>
              </a:rPr>
              <a:t> </a:t>
            </a:r>
            <a:endParaRPr lang="ja-JP" altLang="ja-JP" sz="1600" kern="100" dirty="0">
              <a:effectLst/>
              <a:latin typeface="+mn-ea"/>
              <a:cs typeface="Times New Roman" panose="02020603050405020304" pitchFamily="18" charset="0"/>
            </a:endParaRPr>
          </a:p>
          <a:p>
            <a:pPr algn="just">
              <a:lnSpc>
                <a:spcPts val="1800"/>
              </a:lnSpc>
              <a:buNone/>
            </a:pPr>
            <a:r>
              <a:rPr lang="en-US" altLang="ja-JP" sz="1600" kern="100" dirty="0">
                <a:effectLst/>
                <a:latin typeface="+mn-ea"/>
                <a:cs typeface="Times New Roman" panose="02020603050405020304" pitchFamily="18" charset="0"/>
              </a:rPr>
              <a:t> </a:t>
            </a:r>
            <a:endParaRPr lang="ja-JP" altLang="ja-JP" sz="1600" kern="100" dirty="0">
              <a:effectLst/>
              <a:latin typeface="+mn-ea"/>
              <a:cs typeface="Times New Roman" panose="02020603050405020304" pitchFamily="18" charset="0"/>
            </a:endParaRPr>
          </a:p>
          <a:p>
            <a:pPr algn="just">
              <a:lnSpc>
                <a:spcPts val="1800"/>
              </a:lnSpc>
              <a:buNone/>
            </a:pPr>
            <a:r>
              <a:rPr lang="ja-JP" altLang="ja-JP" sz="1600" kern="100" dirty="0">
                <a:effectLst/>
                <a:latin typeface="+mn-ea"/>
                <a:cs typeface="Times New Roman" panose="02020603050405020304" pitchFamily="18" charset="0"/>
              </a:rPr>
              <a:t>【業務概要】</a:t>
            </a:r>
          </a:p>
          <a:p>
            <a:pPr algn="just">
              <a:lnSpc>
                <a:spcPts val="1800"/>
              </a:lnSpc>
              <a:buNone/>
            </a:pPr>
            <a:r>
              <a:rPr lang="en-US" altLang="ja-JP" sz="1600" kern="100" dirty="0">
                <a:effectLst/>
                <a:latin typeface="+mn-ea"/>
                <a:cs typeface="Cambria Math" panose="02040503050406030204" pitchFamily="18" charset="0"/>
              </a:rPr>
              <a:t>≪</a:t>
            </a:r>
            <a:r>
              <a:rPr lang="ja-JP" altLang="ja-JP" sz="1600" kern="100" dirty="0">
                <a:effectLst/>
                <a:latin typeface="+mn-ea"/>
                <a:cs typeface="Times New Roman" panose="02020603050405020304" pitchFamily="18" charset="0"/>
              </a:rPr>
              <a:t>中央業務</a:t>
            </a:r>
            <a:r>
              <a:rPr lang="en-US" altLang="ja-JP" sz="1600" kern="100" dirty="0">
                <a:effectLst/>
                <a:latin typeface="+mn-ea"/>
                <a:cs typeface="Cambria Math" panose="02040503050406030204" pitchFamily="18" charset="0"/>
              </a:rPr>
              <a:t>≫</a:t>
            </a:r>
            <a:endParaRPr lang="ja-JP" altLang="ja-JP" sz="1600" kern="100" dirty="0">
              <a:effectLst/>
              <a:latin typeface="+mn-ea"/>
              <a:cs typeface="Times New Roman" panose="02020603050405020304" pitchFamily="18" charset="0"/>
            </a:endParaRPr>
          </a:p>
          <a:p>
            <a:pPr algn="just">
              <a:lnSpc>
                <a:spcPts val="1800"/>
              </a:lnSpc>
              <a:buNone/>
            </a:pPr>
            <a:r>
              <a:rPr lang="ja-JP" altLang="en-US" sz="1600" kern="100" dirty="0">
                <a:effectLst/>
                <a:latin typeface="+mn-ea"/>
                <a:cs typeface="Times New Roman" panose="02020603050405020304" pitchFamily="18" charset="0"/>
              </a:rPr>
              <a:t>内服・</a:t>
            </a:r>
            <a:r>
              <a:rPr lang="ja-JP" altLang="ja-JP" sz="1600" kern="100" dirty="0">
                <a:effectLst/>
                <a:latin typeface="+mn-ea"/>
                <a:cs typeface="Times New Roman" panose="02020603050405020304" pitchFamily="18" charset="0"/>
              </a:rPr>
              <a:t>注射調剤、注射薬混合調製、化学療法、</a:t>
            </a:r>
            <a:r>
              <a:rPr lang="ja-JP" altLang="en-US" sz="1600" kern="100" dirty="0">
                <a:latin typeface="+mn-ea"/>
                <a:cs typeface="Times New Roman" panose="02020603050405020304" pitchFamily="18" charset="0"/>
              </a:rPr>
              <a:t>持参薬確認、　　　</a:t>
            </a:r>
            <a:r>
              <a:rPr lang="ja-JP" altLang="ja-JP" sz="1600" kern="100" dirty="0">
                <a:effectLst/>
                <a:latin typeface="+mn-ea"/>
                <a:cs typeface="Times New Roman" panose="02020603050405020304" pitchFamily="18" charset="0"/>
              </a:rPr>
              <a:t>救命救急、医薬品情報、ＴＤＭ</a:t>
            </a:r>
          </a:p>
          <a:p>
            <a:pPr algn="just">
              <a:lnSpc>
                <a:spcPts val="1800"/>
              </a:lnSpc>
              <a:buNone/>
            </a:pPr>
            <a:r>
              <a:rPr lang="en-US" altLang="ja-JP" sz="1600" kern="100" dirty="0">
                <a:effectLst/>
                <a:latin typeface="+mn-ea"/>
                <a:cs typeface="Times New Roman" panose="02020603050405020304" pitchFamily="18" charset="0"/>
              </a:rPr>
              <a:t> </a:t>
            </a:r>
            <a:endParaRPr lang="ja-JP" altLang="ja-JP" sz="1600" kern="100" dirty="0">
              <a:effectLst/>
              <a:latin typeface="+mn-ea"/>
              <a:cs typeface="Times New Roman" panose="02020603050405020304" pitchFamily="18" charset="0"/>
            </a:endParaRPr>
          </a:p>
          <a:p>
            <a:pPr algn="just">
              <a:lnSpc>
                <a:spcPts val="1800"/>
              </a:lnSpc>
              <a:buNone/>
            </a:pPr>
            <a:r>
              <a:rPr lang="en-US" altLang="ja-JP" sz="1600" kern="100" dirty="0">
                <a:effectLst/>
                <a:latin typeface="+mn-ea"/>
                <a:cs typeface="Cambria Math" panose="02040503050406030204" pitchFamily="18" charset="0"/>
              </a:rPr>
              <a:t>≪</a:t>
            </a:r>
            <a:r>
              <a:rPr lang="ja-JP" altLang="ja-JP" sz="1600" kern="100" dirty="0">
                <a:effectLst/>
                <a:latin typeface="+mn-ea"/>
                <a:cs typeface="Times New Roman" panose="02020603050405020304" pitchFamily="18" charset="0"/>
              </a:rPr>
              <a:t>連携業務</a:t>
            </a:r>
            <a:r>
              <a:rPr lang="en-US" altLang="ja-JP" sz="1600" kern="100" dirty="0">
                <a:effectLst/>
                <a:latin typeface="+mn-ea"/>
                <a:cs typeface="Cambria Math" panose="02040503050406030204" pitchFamily="18" charset="0"/>
              </a:rPr>
              <a:t>≫</a:t>
            </a:r>
            <a:endParaRPr lang="ja-JP" altLang="ja-JP" sz="1600" kern="100" dirty="0">
              <a:effectLst/>
              <a:latin typeface="+mn-ea"/>
              <a:cs typeface="Times New Roman" panose="02020603050405020304" pitchFamily="18" charset="0"/>
            </a:endParaRPr>
          </a:p>
          <a:p>
            <a:pPr algn="just">
              <a:lnSpc>
                <a:spcPts val="1800"/>
              </a:lnSpc>
              <a:buNone/>
            </a:pPr>
            <a:r>
              <a:rPr lang="ja-JP" altLang="ja-JP" sz="1600" kern="100" dirty="0">
                <a:effectLst/>
                <a:latin typeface="+mn-ea"/>
                <a:cs typeface="Times New Roman" panose="02020603050405020304" pitchFamily="18" charset="0"/>
              </a:rPr>
              <a:t>チーム医療、病棟業務</a:t>
            </a:r>
            <a:r>
              <a:rPr lang="ja-JP" altLang="en-US" sz="1600" kern="100" dirty="0">
                <a:effectLst/>
                <a:latin typeface="+mn-ea"/>
                <a:cs typeface="Times New Roman" panose="02020603050405020304" pitchFamily="18" charset="0"/>
              </a:rPr>
              <a:t>、</a:t>
            </a:r>
            <a:r>
              <a:rPr lang="ja-JP" altLang="ja-JP" sz="1600" kern="100" dirty="0">
                <a:latin typeface="+mn-ea"/>
                <a:cs typeface="Times New Roman" panose="02020603050405020304" pitchFamily="18" charset="0"/>
              </a:rPr>
              <a:t>薬剤師外来</a:t>
            </a:r>
            <a:endParaRPr lang="ja-JP" altLang="ja-JP" sz="1600" kern="100" dirty="0">
              <a:effectLst/>
              <a:latin typeface="+mn-ea"/>
              <a:cs typeface="Times New Roman" panose="02020603050405020304" pitchFamily="18" charset="0"/>
            </a:endParaRPr>
          </a:p>
          <a:p>
            <a:pPr algn="just">
              <a:lnSpc>
                <a:spcPts val="1800"/>
              </a:lnSpc>
              <a:buNone/>
            </a:pPr>
            <a:r>
              <a:rPr lang="en-US" altLang="ja-JP" sz="1600" kern="100" dirty="0">
                <a:effectLst/>
                <a:latin typeface="+mn-ea"/>
                <a:cs typeface="Times New Roman" panose="02020603050405020304" pitchFamily="18" charset="0"/>
              </a:rPr>
              <a:t> </a:t>
            </a:r>
            <a:endParaRPr lang="ja-JP" altLang="ja-JP" sz="1600" kern="100" dirty="0">
              <a:effectLst/>
              <a:latin typeface="+mn-ea"/>
              <a:cs typeface="Times New Roman" panose="02020603050405020304" pitchFamily="18" charset="0"/>
            </a:endParaRPr>
          </a:p>
          <a:p>
            <a:pPr algn="just">
              <a:lnSpc>
                <a:spcPts val="1800"/>
              </a:lnSpc>
              <a:buNone/>
            </a:pPr>
            <a:r>
              <a:rPr lang="en-US" altLang="ja-JP" sz="1600" kern="100" dirty="0">
                <a:effectLst/>
                <a:latin typeface="+mn-ea"/>
                <a:cs typeface="Cambria Math" panose="02040503050406030204" pitchFamily="18" charset="0"/>
              </a:rPr>
              <a:t>≪</a:t>
            </a:r>
            <a:r>
              <a:rPr lang="ja-JP" altLang="ja-JP" sz="1600" kern="100" dirty="0">
                <a:effectLst/>
                <a:latin typeface="+mn-ea"/>
                <a:cs typeface="Times New Roman" panose="02020603050405020304" pitchFamily="18" charset="0"/>
              </a:rPr>
              <a:t>その他</a:t>
            </a:r>
            <a:r>
              <a:rPr lang="en-US" altLang="ja-JP" sz="1600" kern="100" dirty="0">
                <a:effectLst/>
                <a:latin typeface="+mn-ea"/>
                <a:cs typeface="Cambria Math" panose="02040503050406030204" pitchFamily="18" charset="0"/>
              </a:rPr>
              <a:t>≫</a:t>
            </a:r>
            <a:endParaRPr lang="ja-JP" altLang="ja-JP" sz="1600" kern="100" dirty="0">
              <a:effectLst/>
              <a:latin typeface="+mn-ea"/>
              <a:cs typeface="Times New Roman" panose="02020603050405020304" pitchFamily="18" charset="0"/>
            </a:endParaRPr>
          </a:p>
          <a:p>
            <a:pPr algn="just">
              <a:lnSpc>
                <a:spcPts val="1800"/>
              </a:lnSpc>
              <a:buNone/>
            </a:pPr>
            <a:r>
              <a:rPr lang="ja-JP" altLang="ja-JP" sz="1600" kern="100" dirty="0">
                <a:effectLst/>
                <a:latin typeface="+mn-ea"/>
                <a:cs typeface="Times New Roman" panose="02020603050405020304" pitchFamily="18" charset="0"/>
              </a:rPr>
              <a:t>疑義照会とプレアボイド、</a:t>
            </a:r>
            <a:r>
              <a:rPr lang="ja-JP" altLang="en-US" sz="1600" kern="100" dirty="0">
                <a:effectLst/>
                <a:latin typeface="+mn-ea"/>
                <a:cs typeface="Times New Roman" panose="02020603050405020304" pitchFamily="18" charset="0"/>
              </a:rPr>
              <a:t>各種</a:t>
            </a:r>
            <a:r>
              <a:rPr lang="ja-JP" altLang="ja-JP" sz="1600" kern="100" dirty="0">
                <a:effectLst/>
                <a:latin typeface="+mn-ea"/>
                <a:cs typeface="Times New Roman" panose="02020603050405020304" pitchFamily="18" charset="0"/>
              </a:rPr>
              <a:t>委員会、教育・研修支援体制</a:t>
            </a:r>
          </a:p>
          <a:p>
            <a:pPr algn="just">
              <a:lnSpc>
                <a:spcPts val="1800"/>
              </a:lnSpc>
              <a:buNone/>
            </a:pPr>
            <a:r>
              <a:rPr lang="en-US" altLang="ja-JP" sz="1600" kern="100" dirty="0">
                <a:effectLst/>
                <a:latin typeface="+mn-ea"/>
                <a:cs typeface="Times New Roman" panose="02020603050405020304" pitchFamily="18" charset="0"/>
              </a:rPr>
              <a:t> </a:t>
            </a:r>
            <a:endParaRPr lang="ja-JP" altLang="ja-JP" sz="1600" kern="100" dirty="0">
              <a:effectLst/>
              <a:latin typeface="+mn-ea"/>
              <a:cs typeface="Times New Roman" panose="02020603050405020304" pitchFamily="18" charset="0"/>
            </a:endParaRPr>
          </a:p>
          <a:p>
            <a:pPr algn="just">
              <a:lnSpc>
                <a:spcPts val="1800"/>
              </a:lnSpc>
              <a:buNone/>
            </a:pPr>
            <a:r>
              <a:rPr lang="en-US" altLang="ja-JP" sz="1600" kern="100" dirty="0">
                <a:effectLst/>
                <a:latin typeface="+mn-ea"/>
                <a:cs typeface="Cambria Math" panose="02040503050406030204" pitchFamily="18" charset="0"/>
              </a:rPr>
              <a:t>≪</a:t>
            </a:r>
            <a:r>
              <a:rPr lang="ja-JP" altLang="ja-JP" sz="1600" kern="100" dirty="0">
                <a:effectLst/>
                <a:latin typeface="+mn-ea"/>
                <a:cs typeface="Times New Roman" panose="02020603050405020304" pitchFamily="18" charset="0"/>
              </a:rPr>
              <a:t>専門・認定薬剤師</a:t>
            </a:r>
            <a:r>
              <a:rPr lang="en-US" altLang="ja-JP" sz="1600" kern="100" dirty="0">
                <a:effectLst/>
                <a:latin typeface="+mn-ea"/>
                <a:cs typeface="Cambria Math" panose="02040503050406030204" pitchFamily="18" charset="0"/>
              </a:rPr>
              <a:t>≫</a:t>
            </a:r>
            <a:endParaRPr lang="ja-JP" altLang="ja-JP" sz="1600" kern="100" dirty="0">
              <a:effectLst/>
              <a:latin typeface="+mn-ea"/>
              <a:cs typeface="Times New Roman" panose="02020603050405020304" pitchFamily="18" charset="0"/>
            </a:endParaRPr>
          </a:p>
          <a:p>
            <a:pPr algn="just">
              <a:lnSpc>
                <a:spcPts val="1800"/>
              </a:lnSpc>
              <a:buNone/>
            </a:pPr>
            <a:r>
              <a:rPr lang="ja-JP" altLang="ja-JP" sz="1600" kern="100" dirty="0">
                <a:latin typeface="+mn-ea"/>
                <a:cs typeface="Times New Roman" panose="02020603050405020304" pitchFamily="18" charset="0"/>
              </a:rPr>
              <a:t>日本医療薬学会</a:t>
            </a:r>
            <a:r>
              <a:rPr lang="en-US" altLang="ja-JP" sz="1600" kern="100" dirty="0">
                <a:latin typeface="+mn-ea"/>
                <a:cs typeface="Times New Roman" panose="02020603050405020304" pitchFamily="18" charset="0"/>
              </a:rPr>
              <a:t> </a:t>
            </a:r>
            <a:r>
              <a:rPr lang="ja-JP" altLang="ja-JP" sz="1600" kern="100" dirty="0">
                <a:effectLst/>
                <a:latin typeface="+mn-ea"/>
                <a:cs typeface="Times New Roman" panose="02020603050405020304" pitchFamily="18" charset="0"/>
              </a:rPr>
              <a:t>がん専門・指導薬剤師</a:t>
            </a:r>
            <a:r>
              <a:rPr lang="en-US" altLang="ja-JP" sz="1600" kern="100" dirty="0">
                <a:effectLst/>
                <a:latin typeface="+mn-ea"/>
                <a:cs typeface="Times New Roman" panose="02020603050405020304" pitchFamily="18" charset="0"/>
              </a:rPr>
              <a:t> </a:t>
            </a:r>
            <a:r>
              <a:rPr lang="ja-JP" altLang="ja-JP" sz="1600" kern="100" dirty="0">
                <a:effectLst/>
                <a:latin typeface="+mn-ea"/>
                <a:cs typeface="Times New Roman" panose="02020603050405020304" pitchFamily="18" charset="0"/>
              </a:rPr>
              <a:t>１名</a:t>
            </a:r>
          </a:p>
          <a:p>
            <a:pPr algn="just">
              <a:lnSpc>
                <a:spcPts val="1800"/>
              </a:lnSpc>
              <a:buNone/>
            </a:pPr>
            <a:r>
              <a:rPr lang="ja-JP" altLang="ja-JP" sz="1600" kern="100" dirty="0">
                <a:effectLst/>
                <a:latin typeface="+mn-ea"/>
                <a:cs typeface="Times New Roman" panose="02020603050405020304" pitchFamily="18" charset="0"/>
              </a:rPr>
              <a:t>日本医療薬学会</a:t>
            </a:r>
            <a:r>
              <a:rPr lang="en-US" altLang="ja-JP" sz="1600" kern="100" dirty="0">
                <a:effectLst/>
                <a:latin typeface="+mn-ea"/>
                <a:cs typeface="Times New Roman" panose="02020603050405020304" pitchFamily="18" charset="0"/>
              </a:rPr>
              <a:t> </a:t>
            </a:r>
            <a:r>
              <a:rPr lang="ja-JP" altLang="ja-JP" sz="1600" kern="100" dirty="0">
                <a:effectLst/>
                <a:latin typeface="+mn-ea"/>
                <a:cs typeface="Times New Roman" panose="02020603050405020304" pitchFamily="18" charset="0"/>
              </a:rPr>
              <a:t>医療薬学専門薬剤師</a:t>
            </a:r>
            <a:r>
              <a:rPr lang="en-US" altLang="ja-JP" sz="1600" kern="100" dirty="0">
                <a:effectLst/>
                <a:latin typeface="+mn-ea"/>
                <a:cs typeface="Times New Roman" panose="02020603050405020304" pitchFamily="18" charset="0"/>
              </a:rPr>
              <a:t> 3</a:t>
            </a:r>
            <a:r>
              <a:rPr lang="ja-JP" altLang="ja-JP" sz="1600" kern="100" dirty="0">
                <a:effectLst/>
                <a:latin typeface="+mn-ea"/>
                <a:cs typeface="Times New Roman" panose="02020603050405020304" pitchFamily="18" charset="0"/>
              </a:rPr>
              <a:t>名・指導薬剤師</a:t>
            </a:r>
            <a:r>
              <a:rPr lang="en-US" altLang="ja-JP" sz="1600" kern="100" dirty="0">
                <a:effectLst/>
                <a:latin typeface="+mn-ea"/>
                <a:cs typeface="Times New Roman" panose="02020603050405020304" pitchFamily="18" charset="0"/>
              </a:rPr>
              <a:t> 4</a:t>
            </a:r>
            <a:r>
              <a:rPr lang="ja-JP" altLang="ja-JP" sz="1600" kern="100" dirty="0">
                <a:effectLst/>
                <a:latin typeface="+mn-ea"/>
                <a:cs typeface="Times New Roman" panose="02020603050405020304" pitchFamily="18" charset="0"/>
              </a:rPr>
              <a:t>名</a:t>
            </a:r>
          </a:p>
          <a:p>
            <a:pPr algn="just">
              <a:lnSpc>
                <a:spcPts val="1800"/>
              </a:lnSpc>
              <a:buNone/>
            </a:pPr>
            <a:r>
              <a:rPr lang="ja-JP" altLang="ja-JP" sz="1600" kern="100" dirty="0">
                <a:effectLst/>
                <a:latin typeface="+mn-ea"/>
                <a:cs typeface="Times New Roman" panose="02020603050405020304" pitchFamily="18" charset="0"/>
              </a:rPr>
              <a:t>日本医療薬学会</a:t>
            </a:r>
            <a:r>
              <a:rPr lang="en-US" altLang="ja-JP" sz="1600" kern="100" dirty="0">
                <a:effectLst/>
                <a:latin typeface="+mn-ea"/>
                <a:cs typeface="Times New Roman" panose="02020603050405020304" pitchFamily="18" charset="0"/>
              </a:rPr>
              <a:t> </a:t>
            </a:r>
            <a:r>
              <a:rPr lang="ja-JP" altLang="ja-JP" sz="1600" kern="100" dirty="0">
                <a:effectLst/>
                <a:latin typeface="+mn-ea"/>
                <a:cs typeface="Times New Roman" panose="02020603050405020304" pitchFamily="18" charset="0"/>
              </a:rPr>
              <a:t>薬物療法専門・指導薬剤師</a:t>
            </a:r>
            <a:r>
              <a:rPr lang="en-US" altLang="ja-JP" sz="1600" kern="100" dirty="0">
                <a:effectLst/>
                <a:latin typeface="+mn-ea"/>
                <a:cs typeface="Times New Roman" panose="02020603050405020304" pitchFamily="18" charset="0"/>
              </a:rPr>
              <a:t> 1</a:t>
            </a:r>
            <a:r>
              <a:rPr lang="ja-JP" altLang="ja-JP" sz="1600" kern="100" dirty="0">
                <a:effectLst/>
                <a:latin typeface="+mn-ea"/>
                <a:cs typeface="Times New Roman" panose="02020603050405020304" pitchFamily="18" charset="0"/>
              </a:rPr>
              <a:t>名</a:t>
            </a:r>
          </a:p>
          <a:p>
            <a:pPr algn="just">
              <a:lnSpc>
                <a:spcPts val="1800"/>
              </a:lnSpc>
              <a:buNone/>
            </a:pPr>
            <a:r>
              <a:rPr lang="ja-JP" altLang="ja-JP" sz="1600" kern="100" dirty="0">
                <a:effectLst/>
                <a:latin typeface="+mn-ea"/>
                <a:cs typeface="Times New Roman" panose="02020603050405020304" pitchFamily="18" charset="0"/>
              </a:rPr>
              <a:t>インフェクションコントロールドクター</a:t>
            </a:r>
            <a:r>
              <a:rPr lang="en-US" altLang="ja-JP" sz="1600" kern="100" dirty="0">
                <a:effectLst/>
                <a:latin typeface="+mn-ea"/>
                <a:cs typeface="Times New Roman" panose="02020603050405020304" pitchFamily="18" charset="0"/>
              </a:rPr>
              <a:t> 1</a:t>
            </a:r>
            <a:r>
              <a:rPr lang="ja-JP" altLang="ja-JP" sz="1600" kern="100" dirty="0">
                <a:effectLst/>
                <a:latin typeface="+mn-ea"/>
                <a:cs typeface="Times New Roman" panose="02020603050405020304" pitchFamily="18" charset="0"/>
              </a:rPr>
              <a:t>名</a:t>
            </a:r>
          </a:p>
          <a:p>
            <a:pPr algn="just">
              <a:lnSpc>
                <a:spcPts val="1800"/>
              </a:lnSpc>
              <a:buNone/>
            </a:pPr>
            <a:r>
              <a:rPr lang="ja-JP" altLang="ja-JP" sz="1600" kern="100" dirty="0">
                <a:effectLst/>
                <a:latin typeface="+mn-ea"/>
                <a:cs typeface="Times New Roman" panose="02020603050405020304" pitchFamily="18" charset="0"/>
              </a:rPr>
              <a:t>心不全療養指導士</a:t>
            </a:r>
            <a:r>
              <a:rPr lang="en-US" altLang="ja-JP" sz="1600" kern="100" dirty="0">
                <a:effectLst/>
                <a:latin typeface="+mn-ea"/>
                <a:cs typeface="Times New Roman" panose="02020603050405020304" pitchFamily="18" charset="0"/>
              </a:rPr>
              <a:t> 1</a:t>
            </a:r>
            <a:r>
              <a:rPr lang="ja-JP" altLang="ja-JP" sz="1600" kern="100" dirty="0">
                <a:effectLst/>
                <a:latin typeface="+mn-ea"/>
                <a:cs typeface="Times New Roman" panose="02020603050405020304" pitchFamily="18" charset="0"/>
              </a:rPr>
              <a:t>名</a:t>
            </a:r>
          </a:p>
          <a:p>
            <a:pPr algn="just">
              <a:lnSpc>
                <a:spcPts val="1800"/>
              </a:lnSpc>
              <a:buNone/>
            </a:pPr>
            <a:r>
              <a:rPr lang="ja-JP" altLang="ja-JP" sz="1600" kern="100" dirty="0">
                <a:effectLst/>
                <a:latin typeface="+mn-ea"/>
                <a:cs typeface="Times New Roman" panose="02020603050405020304" pitchFamily="18" charset="0"/>
              </a:rPr>
              <a:t>ＮＳＴ専門療法士</a:t>
            </a:r>
            <a:r>
              <a:rPr lang="en-US" altLang="ja-JP" sz="1600" kern="100" dirty="0">
                <a:effectLst/>
                <a:latin typeface="+mn-ea"/>
                <a:cs typeface="Times New Roman" panose="02020603050405020304" pitchFamily="18" charset="0"/>
              </a:rPr>
              <a:t> 1</a:t>
            </a:r>
            <a:r>
              <a:rPr lang="ja-JP" altLang="ja-JP" sz="1600" kern="100" dirty="0">
                <a:effectLst/>
                <a:latin typeface="+mn-ea"/>
                <a:cs typeface="Times New Roman" panose="02020603050405020304" pitchFamily="18" charset="0"/>
              </a:rPr>
              <a:t>名</a:t>
            </a:r>
          </a:p>
          <a:p>
            <a:pPr algn="just">
              <a:lnSpc>
                <a:spcPts val="1800"/>
              </a:lnSpc>
              <a:buNone/>
            </a:pPr>
            <a:r>
              <a:rPr lang="ja-JP" altLang="ja-JP" sz="1600" kern="100" dirty="0">
                <a:effectLst/>
                <a:latin typeface="+mn-ea"/>
                <a:cs typeface="Times New Roman" panose="02020603050405020304" pitchFamily="18" charset="0"/>
              </a:rPr>
              <a:t>認定実務実習指導薬剤師</a:t>
            </a:r>
            <a:r>
              <a:rPr lang="en-US" altLang="ja-JP" sz="1600" kern="100" dirty="0">
                <a:effectLst/>
                <a:latin typeface="+mn-ea"/>
                <a:cs typeface="Times New Roman" panose="02020603050405020304" pitchFamily="18" charset="0"/>
              </a:rPr>
              <a:t> 2</a:t>
            </a:r>
            <a:r>
              <a:rPr lang="ja-JP" altLang="ja-JP" sz="1600" kern="100" dirty="0">
                <a:effectLst/>
                <a:latin typeface="+mn-ea"/>
                <a:cs typeface="Times New Roman" panose="02020603050405020304" pitchFamily="18" charset="0"/>
              </a:rPr>
              <a:t>名</a:t>
            </a:r>
          </a:p>
          <a:p>
            <a:pPr algn="just">
              <a:lnSpc>
                <a:spcPts val="1800"/>
              </a:lnSpc>
              <a:buNone/>
            </a:pPr>
            <a:r>
              <a:rPr lang="en-US" altLang="ja-JP" sz="1600" kern="100" dirty="0">
                <a:effectLst/>
                <a:latin typeface="+mn-ea"/>
                <a:cs typeface="Times New Roman" panose="02020603050405020304" pitchFamily="18" charset="0"/>
              </a:rPr>
              <a:t> </a:t>
            </a:r>
            <a:endParaRPr lang="ja-JP" altLang="ja-JP" sz="1600" kern="100" dirty="0">
              <a:effectLst/>
              <a:latin typeface="+mn-ea"/>
              <a:cs typeface="Times New Roman" panose="02020603050405020304" pitchFamily="18" charset="0"/>
            </a:endParaRPr>
          </a:p>
          <a:p>
            <a:pPr algn="just">
              <a:lnSpc>
                <a:spcPts val="1800"/>
              </a:lnSpc>
              <a:buNone/>
            </a:pPr>
            <a:r>
              <a:rPr lang="en-US" altLang="ja-JP" sz="1600" kern="100" dirty="0">
                <a:effectLst/>
                <a:latin typeface="+mn-ea"/>
                <a:cs typeface="Cambria Math" panose="02040503050406030204" pitchFamily="18" charset="0"/>
              </a:rPr>
              <a:t>≪</a:t>
            </a:r>
            <a:r>
              <a:rPr lang="ja-JP" altLang="ja-JP" sz="1600" kern="100" dirty="0">
                <a:effectLst/>
                <a:latin typeface="+mn-ea"/>
                <a:cs typeface="Times New Roman" panose="02020603050405020304" pitchFamily="18" charset="0"/>
              </a:rPr>
              <a:t>施設認定</a:t>
            </a:r>
            <a:r>
              <a:rPr lang="en-US" altLang="ja-JP" sz="1600" kern="100" dirty="0">
                <a:effectLst/>
                <a:latin typeface="+mn-ea"/>
                <a:cs typeface="Cambria Math" panose="02040503050406030204" pitchFamily="18" charset="0"/>
              </a:rPr>
              <a:t>≫</a:t>
            </a:r>
            <a:endParaRPr lang="ja-JP" altLang="ja-JP" sz="1600" kern="100" dirty="0">
              <a:effectLst/>
              <a:latin typeface="+mn-ea"/>
              <a:cs typeface="Times New Roman" panose="02020603050405020304" pitchFamily="18" charset="0"/>
            </a:endParaRPr>
          </a:p>
          <a:p>
            <a:pPr algn="just">
              <a:lnSpc>
                <a:spcPts val="1800"/>
              </a:lnSpc>
              <a:buNone/>
            </a:pPr>
            <a:r>
              <a:rPr lang="ja-JP" altLang="ja-JP" sz="1600" kern="100" dirty="0">
                <a:effectLst/>
                <a:latin typeface="+mn-ea"/>
                <a:cs typeface="Times New Roman" panose="02020603050405020304" pitchFamily="18" charset="0"/>
              </a:rPr>
              <a:t>がん専門薬剤師研修施設 （基幹施設）</a:t>
            </a:r>
          </a:p>
          <a:p>
            <a:pPr algn="just">
              <a:lnSpc>
                <a:spcPts val="1800"/>
              </a:lnSpc>
              <a:buNone/>
            </a:pPr>
            <a:r>
              <a:rPr lang="ja-JP" altLang="ja-JP" sz="1600" kern="100" dirty="0">
                <a:effectLst/>
                <a:latin typeface="+mn-ea"/>
                <a:cs typeface="Times New Roman" panose="02020603050405020304" pitchFamily="18" charset="0"/>
              </a:rPr>
              <a:t>医療薬学専門薬剤師研修施設 （基幹施設）</a:t>
            </a:r>
          </a:p>
          <a:p>
            <a:pPr algn="just">
              <a:lnSpc>
                <a:spcPts val="1800"/>
              </a:lnSpc>
              <a:buNone/>
            </a:pPr>
            <a:r>
              <a:rPr lang="ja-JP" altLang="ja-JP" sz="1600" kern="100" dirty="0">
                <a:effectLst/>
                <a:latin typeface="+mn-ea"/>
                <a:cs typeface="Times New Roman" panose="02020603050405020304" pitchFamily="18" charset="0"/>
              </a:rPr>
              <a:t>薬物療法専門薬剤師研修施設 （基幹施設）</a:t>
            </a:r>
          </a:p>
          <a:p>
            <a:pPr algn="just">
              <a:lnSpc>
                <a:spcPts val="1800"/>
              </a:lnSpc>
              <a:buNone/>
            </a:pPr>
            <a:r>
              <a:rPr lang="ja-JP" altLang="ja-JP" sz="1600" kern="100" dirty="0">
                <a:effectLst/>
                <a:latin typeface="+mn-ea"/>
                <a:cs typeface="Times New Roman" panose="02020603050405020304" pitchFamily="18" charset="0"/>
              </a:rPr>
              <a:t>地域薬学ケア専門薬剤師研修施設（基幹施設）</a:t>
            </a:r>
          </a:p>
          <a:p>
            <a:pPr algn="just">
              <a:lnSpc>
                <a:spcPts val="1800"/>
              </a:lnSpc>
              <a:buNone/>
            </a:pPr>
            <a:r>
              <a:rPr lang="ja-JP" altLang="ja-JP" sz="1600" kern="100" dirty="0">
                <a:effectLst/>
                <a:latin typeface="+mn-ea"/>
                <a:cs typeface="Times New Roman" panose="02020603050405020304" pitchFamily="18" charset="0"/>
              </a:rPr>
              <a:t>日本病院薬剤師会プレアボイド報告施設</a:t>
            </a:r>
          </a:p>
        </p:txBody>
      </p:sp>
    </p:spTree>
    <p:extLst>
      <p:ext uri="{BB962C8B-B14F-4D97-AF65-F5344CB8AC3E}">
        <p14:creationId xmlns:p14="http://schemas.microsoft.com/office/powerpoint/2010/main" val="3883550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C86EF0D-A685-8C04-0D85-B2A6B7EF5D2D}"/>
              </a:ext>
            </a:extLst>
          </p:cNvPr>
          <p:cNvSpPr txBox="1"/>
          <p:nvPr/>
        </p:nvSpPr>
        <p:spPr>
          <a:xfrm>
            <a:off x="123825" y="427494"/>
            <a:ext cx="6419850" cy="2554545"/>
          </a:xfrm>
          <a:prstGeom prst="rect">
            <a:avLst/>
          </a:prstGeom>
          <a:noFill/>
        </p:spPr>
        <p:txBody>
          <a:bodyPr wrap="square">
            <a:spAutoFit/>
          </a:bodyPr>
          <a:lstStyle/>
          <a:p>
            <a:pPr algn="just">
              <a:buNone/>
            </a:pPr>
            <a:r>
              <a:rPr lang="ja-JP" altLang="ja-JP" sz="1600" kern="100" dirty="0">
                <a:effectLst/>
                <a:latin typeface="+mn-ea"/>
                <a:cs typeface="Times New Roman" panose="02020603050405020304" pitchFamily="18" charset="0"/>
              </a:rPr>
              <a:t>【特徴・アピールポイント】</a:t>
            </a:r>
          </a:p>
          <a:p>
            <a:pPr algn="just">
              <a:buNone/>
            </a:pPr>
            <a:r>
              <a:rPr lang="ja-JP" altLang="en-US" sz="1600" kern="100" dirty="0">
                <a:effectLst/>
                <a:latin typeface="+mn-ea"/>
                <a:cs typeface="Times New Roman" panose="02020603050405020304" pitchFamily="18" charset="0"/>
              </a:rPr>
              <a:t>　</a:t>
            </a:r>
            <a:r>
              <a:rPr lang="ja-JP" altLang="ja-JP" sz="1600" kern="100" dirty="0">
                <a:effectLst/>
                <a:latin typeface="+mn-ea"/>
                <a:cs typeface="Times New Roman" panose="02020603050405020304" pitchFamily="18" charset="0"/>
              </a:rPr>
              <a:t>当院は、地域の中核施設として高度急性期・回復期・緩和ケアの機能を有する病院であり、電子カルテ情報を共有しながら機能しており、そこには随所に薬剤師の専門性が活かされています。</a:t>
            </a:r>
            <a:endParaRPr lang="en-US" altLang="ja-JP" sz="1600" kern="100" dirty="0">
              <a:effectLst/>
              <a:latin typeface="+mn-ea"/>
              <a:cs typeface="Times New Roman" panose="02020603050405020304" pitchFamily="18" charset="0"/>
            </a:endParaRPr>
          </a:p>
          <a:p>
            <a:pPr algn="just">
              <a:buNone/>
            </a:pPr>
            <a:r>
              <a:rPr lang="ja-JP" altLang="en-US" sz="1600" kern="100" dirty="0">
                <a:latin typeface="+mn-ea"/>
                <a:cs typeface="Times New Roman" panose="02020603050405020304" pitchFamily="18" charset="0"/>
              </a:rPr>
              <a:t>　</a:t>
            </a:r>
            <a:r>
              <a:rPr lang="ja-JP" altLang="ja-JP" sz="1600" kern="100" dirty="0">
                <a:effectLst/>
                <a:latin typeface="+mn-ea"/>
                <a:cs typeface="Times New Roman" panose="02020603050405020304" pitchFamily="18" charset="0"/>
              </a:rPr>
              <a:t>また、希望により学位取得や各種の認定資格取得も支援されています。１名は正規職員として働きながら大学院博士課程を卒業し、他１名は難易度の高いがん専門・指導薬剤師を取得し、後進の育成にも活躍しています。さらに、学会発表や論文投稿についても積極的な支援体制が整っております。卒業後の自己実現に向け、一緒に働きませんか。</a:t>
            </a:r>
          </a:p>
        </p:txBody>
      </p:sp>
      <p:sp>
        <p:nvSpPr>
          <p:cNvPr id="2" name="タイトル 11">
            <a:extLst>
              <a:ext uri="{FF2B5EF4-FFF2-40B4-BE49-F238E27FC236}">
                <a16:creationId xmlns:a16="http://schemas.microsoft.com/office/drawing/2014/main" id="{F86C712B-3795-EF2F-0DC9-76CCB2C897EA}"/>
              </a:ext>
            </a:extLst>
          </p:cNvPr>
          <p:cNvSpPr>
            <a:spLocks noGrp="1"/>
          </p:cNvSpPr>
          <p:nvPr>
            <p:ph type="title"/>
          </p:nvPr>
        </p:nvSpPr>
        <p:spPr>
          <a:xfrm>
            <a:off x="-1950176" y="3395707"/>
            <a:ext cx="10515600" cy="1325563"/>
          </a:xfrm>
        </p:spPr>
        <p:txBody>
          <a:bodyPr/>
          <a:lstStyle/>
          <a:p>
            <a:pPr algn="ctr"/>
            <a:r>
              <a:rPr lang="ja-JP" altLang="en-US" b="1" dirty="0">
                <a:latin typeface="+mn-ea"/>
                <a:ea typeface="+mn-ea"/>
              </a:rPr>
              <a:t>出水郡医師会広域医療センター</a:t>
            </a:r>
          </a:p>
        </p:txBody>
      </p:sp>
      <p:sp>
        <p:nvSpPr>
          <p:cNvPr id="3" name="テキスト ボックス 2">
            <a:extLst>
              <a:ext uri="{FF2B5EF4-FFF2-40B4-BE49-F238E27FC236}">
                <a16:creationId xmlns:a16="http://schemas.microsoft.com/office/drawing/2014/main" id="{C041A086-1A9E-F37A-ABA6-7F235FACDD68}"/>
              </a:ext>
            </a:extLst>
          </p:cNvPr>
          <p:cNvSpPr txBox="1"/>
          <p:nvPr/>
        </p:nvSpPr>
        <p:spPr>
          <a:xfrm>
            <a:off x="-284631" y="6235959"/>
            <a:ext cx="2064470" cy="369332"/>
          </a:xfrm>
          <a:prstGeom prst="rect">
            <a:avLst/>
          </a:prstGeom>
          <a:noFill/>
        </p:spPr>
        <p:txBody>
          <a:bodyPr wrap="square" rtlCol="0">
            <a:spAutoFit/>
          </a:bodyPr>
          <a:lstStyle/>
          <a:p>
            <a:pPr algn="ctr"/>
            <a:r>
              <a:rPr kumimoji="1" lang="ja-JP" altLang="en-US" dirty="0">
                <a:latin typeface="ＭＳ Ｐゴシック" panose="020B0600070205080204" pitchFamily="50" charset="-128"/>
                <a:ea typeface="ＭＳ Ｐゴシック" panose="020B0600070205080204" pitchFamily="50" charset="-128"/>
              </a:rPr>
              <a:t>ホームページ</a:t>
            </a:r>
          </a:p>
        </p:txBody>
      </p:sp>
      <p:pic>
        <p:nvPicPr>
          <p:cNvPr id="4" name="図 3">
            <a:extLst>
              <a:ext uri="{FF2B5EF4-FFF2-40B4-BE49-F238E27FC236}">
                <a16:creationId xmlns:a16="http://schemas.microsoft.com/office/drawing/2014/main" id="{0012F545-4025-215F-C231-FC0E9CC47DF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06425" y="4857809"/>
            <a:ext cx="1337250" cy="1337250"/>
          </a:xfrm>
          <a:prstGeom prst="rect">
            <a:avLst/>
          </a:prstGeom>
        </p:spPr>
      </p:pic>
      <p:pic>
        <p:nvPicPr>
          <p:cNvPr id="6" name="図 5">
            <a:extLst>
              <a:ext uri="{FF2B5EF4-FFF2-40B4-BE49-F238E27FC236}">
                <a16:creationId xmlns:a16="http://schemas.microsoft.com/office/drawing/2014/main" id="{31F160D8-7D9A-77D3-0618-078505D33F0A}"/>
              </a:ext>
            </a:extLst>
          </p:cNvPr>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Effect>
                      <a14:colorTemperature colorTemp="11200"/>
                    </a14:imgEffect>
                    <a14:imgEffect>
                      <a14:saturation sat="400000"/>
                    </a14:imgEffect>
                    <a14:imgEffect>
                      <a14:brightnessContrast contrast="-40000"/>
                    </a14:imgEffect>
                  </a14:imgLayer>
                </a14:imgProps>
              </a:ext>
              <a:ext uri="{28A0092B-C50C-407E-A947-70E740481C1C}">
                <a14:useLocalDpi xmlns:a14="http://schemas.microsoft.com/office/drawing/2010/main" val="0"/>
              </a:ext>
            </a:extLst>
          </a:blip>
          <a:srcRect b="17683"/>
          <a:stretch/>
        </p:blipFill>
        <p:spPr>
          <a:xfrm>
            <a:off x="3576883" y="4760321"/>
            <a:ext cx="1440000" cy="1361906"/>
          </a:xfrm>
          <a:prstGeom prst="rect">
            <a:avLst/>
          </a:prstGeom>
        </p:spPr>
      </p:pic>
      <p:pic>
        <p:nvPicPr>
          <p:cNvPr id="7" name="図 6">
            <a:extLst>
              <a:ext uri="{FF2B5EF4-FFF2-40B4-BE49-F238E27FC236}">
                <a16:creationId xmlns:a16="http://schemas.microsoft.com/office/drawing/2014/main" id="{40A7AF39-8309-1541-4E61-55B9C486D0E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604" y="4718556"/>
            <a:ext cx="1440000" cy="1440000"/>
          </a:xfrm>
          <a:prstGeom prst="rect">
            <a:avLst/>
          </a:prstGeom>
        </p:spPr>
      </p:pic>
      <p:sp>
        <p:nvSpPr>
          <p:cNvPr id="8" name="テキスト ボックス 7">
            <a:extLst>
              <a:ext uri="{FF2B5EF4-FFF2-40B4-BE49-F238E27FC236}">
                <a16:creationId xmlns:a16="http://schemas.microsoft.com/office/drawing/2014/main" id="{63C7D67E-DC81-FAC1-D4D7-99EEEBBF8450}"/>
              </a:ext>
            </a:extLst>
          </p:cNvPr>
          <p:cNvSpPr txBox="1"/>
          <p:nvPr/>
        </p:nvSpPr>
        <p:spPr>
          <a:xfrm>
            <a:off x="1490469" y="6249022"/>
            <a:ext cx="2178999" cy="369332"/>
          </a:xfrm>
          <a:prstGeom prst="rect">
            <a:avLst/>
          </a:prstGeom>
          <a:noFill/>
        </p:spPr>
        <p:txBody>
          <a:bodyPr wrap="square" rtlCol="0">
            <a:spAutoFit/>
          </a:bodyPr>
          <a:lstStyle/>
          <a:p>
            <a:pPr algn="ctr"/>
            <a:r>
              <a:rPr lang="ja-JP" altLang="en-US" dirty="0">
                <a:latin typeface="ＭＳ Ｐゴシック" panose="020B0600070205080204" pitchFamily="50" charset="-128"/>
                <a:ea typeface="ＭＳ Ｐゴシック" panose="020B0600070205080204" pitchFamily="50" charset="-128"/>
              </a:rPr>
              <a:t>紹介動画（</a:t>
            </a:r>
            <a:r>
              <a:rPr lang="en-US" altLang="ja-JP" dirty="0">
                <a:latin typeface="ＭＳ Ｐゴシック" panose="020B0600070205080204" pitchFamily="50" charset="-128"/>
                <a:ea typeface="ＭＳ Ｐゴシック" panose="020B0600070205080204" pitchFamily="50" charset="-128"/>
              </a:rPr>
              <a:t>20</a:t>
            </a:r>
            <a:r>
              <a:rPr lang="ja-JP" altLang="en-US" dirty="0">
                <a:latin typeface="ＭＳ Ｐゴシック" panose="020B0600070205080204" pitchFamily="50" charset="-128"/>
                <a:ea typeface="ＭＳ Ｐゴシック" panose="020B0600070205080204" pitchFamily="50" charset="-128"/>
              </a:rPr>
              <a:t>分）</a:t>
            </a:r>
            <a:endParaRPr lang="en-US" altLang="ja-JP" dirty="0">
              <a:latin typeface="ＭＳ Ｐゴシック" panose="020B0600070205080204" pitchFamily="50" charset="-128"/>
              <a:ea typeface="ＭＳ Ｐゴシック" panose="020B0600070205080204" pitchFamily="50" charset="-128"/>
            </a:endParaRPr>
          </a:p>
        </p:txBody>
      </p:sp>
      <p:sp>
        <p:nvSpPr>
          <p:cNvPr id="9" name="テキスト ボックス 8">
            <a:extLst>
              <a:ext uri="{FF2B5EF4-FFF2-40B4-BE49-F238E27FC236}">
                <a16:creationId xmlns:a16="http://schemas.microsoft.com/office/drawing/2014/main" id="{E58E0195-C91C-F0C5-BAC6-FA0A77BF5EB0}"/>
              </a:ext>
            </a:extLst>
          </p:cNvPr>
          <p:cNvSpPr txBox="1"/>
          <p:nvPr/>
        </p:nvSpPr>
        <p:spPr>
          <a:xfrm>
            <a:off x="3264648" y="6280954"/>
            <a:ext cx="2064470" cy="369332"/>
          </a:xfrm>
          <a:prstGeom prst="rect">
            <a:avLst/>
          </a:prstGeom>
          <a:noFill/>
        </p:spPr>
        <p:txBody>
          <a:bodyPr wrap="square" rtlCol="0">
            <a:spAutoFit/>
          </a:bodyPr>
          <a:lstStyle/>
          <a:p>
            <a:pPr algn="ctr"/>
            <a:r>
              <a:rPr lang="en-US" altLang="ja-JP" dirty="0">
                <a:latin typeface="ＭＳ Ｐゴシック" panose="020B0600070205080204" pitchFamily="50" charset="-128"/>
                <a:ea typeface="ＭＳ Ｐゴシック" panose="020B0600070205080204" pitchFamily="50" charset="-128"/>
              </a:rPr>
              <a:t>Instagram</a:t>
            </a:r>
          </a:p>
        </p:txBody>
      </p:sp>
      <p:sp>
        <p:nvSpPr>
          <p:cNvPr id="10" name="テキスト ボックス 9">
            <a:extLst>
              <a:ext uri="{FF2B5EF4-FFF2-40B4-BE49-F238E27FC236}">
                <a16:creationId xmlns:a16="http://schemas.microsoft.com/office/drawing/2014/main" id="{7E6EFA23-D986-344E-12E4-3DD9D18AE079}"/>
              </a:ext>
            </a:extLst>
          </p:cNvPr>
          <p:cNvSpPr txBox="1"/>
          <p:nvPr/>
        </p:nvSpPr>
        <p:spPr>
          <a:xfrm>
            <a:off x="4914133" y="6333206"/>
            <a:ext cx="2064470" cy="369332"/>
          </a:xfrm>
          <a:prstGeom prst="rect">
            <a:avLst/>
          </a:prstGeom>
          <a:noFill/>
        </p:spPr>
        <p:txBody>
          <a:bodyPr wrap="square" rtlCol="0">
            <a:spAutoFit/>
          </a:bodyPr>
          <a:lstStyle/>
          <a:p>
            <a:pPr algn="ctr"/>
            <a:r>
              <a:rPr lang="en-US" altLang="ja-JP" dirty="0">
                <a:latin typeface="ＭＳ Ｐゴシック" panose="020B0600070205080204" pitchFamily="50" charset="-128"/>
                <a:ea typeface="ＭＳ Ｐゴシック" panose="020B0600070205080204" pitchFamily="50" charset="-128"/>
              </a:rPr>
              <a:t>LINE</a:t>
            </a:r>
          </a:p>
        </p:txBody>
      </p:sp>
      <p:pic>
        <p:nvPicPr>
          <p:cNvPr id="11" name="図 10">
            <a:extLst>
              <a:ext uri="{FF2B5EF4-FFF2-40B4-BE49-F238E27FC236}">
                <a16:creationId xmlns:a16="http://schemas.microsoft.com/office/drawing/2014/main" id="{C28C765D-E3DC-13AB-76AC-31A8F7DA015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59969" y="4728389"/>
            <a:ext cx="1440000" cy="1440000"/>
          </a:xfrm>
          <a:prstGeom prst="rect">
            <a:avLst/>
          </a:prstGeom>
        </p:spPr>
      </p:pic>
      <p:sp>
        <p:nvSpPr>
          <p:cNvPr id="12" name="テキスト ボックス 11">
            <a:extLst>
              <a:ext uri="{FF2B5EF4-FFF2-40B4-BE49-F238E27FC236}">
                <a16:creationId xmlns:a16="http://schemas.microsoft.com/office/drawing/2014/main" id="{46CE4B5C-CB86-8936-CDBE-3EF2865E8BF6}"/>
              </a:ext>
            </a:extLst>
          </p:cNvPr>
          <p:cNvSpPr txBox="1"/>
          <p:nvPr/>
        </p:nvSpPr>
        <p:spPr>
          <a:xfrm>
            <a:off x="222072" y="6982891"/>
            <a:ext cx="6230983" cy="1569660"/>
          </a:xfrm>
          <a:prstGeom prst="rect">
            <a:avLst/>
          </a:prstGeom>
          <a:noFill/>
        </p:spPr>
        <p:txBody>
          <a:bodyPr wrap="square" rtlCol="0">
            <a:spAutoFit/>
          </a:bodyPr>
          <a:lstStyle/>
          <a:p>
            <a:endParaRPr lang="en-US" altLang="ja-JP" sz="2400" dirty="0">
              <a:latin typeface="+mn-ea"/>
            </a:endParaRPr>
          </a:p>
          <a:p>
            <a:r>
              <a:rPr lang="ja-JP" altLang="en-US" sz="2400" dirty="0">
                <a:latin typeface="+mn-ea"/>
              </a:rPr>
              <a:t>住所：鹿児島県阿久根市赤瀬川</a:t>
            </a:r>
            <a:r>
              <a:rPr lang="en-US" altLang="ja-JP" sz="2400" dirty="0">
                <a:latin typeface="+mn-ea"/>
              </a:rPr>
              <a:t>4513</a:t>
            </a:r>
          </a:p>
          <a:p>
            <a:r>
              <a:rPr lang="ja-JP" altLang="en-US" sz="2400" dirty="0">
                <a:latin typeface="+mn-ea"/>
              </a:rPr>
              <a:t>連絡先：</a:t>
            </a:r>
            <a:r>
              <a:rPr lang="en-US" altLang="ja-JP" sz="2400" dirty="0">
                <a:latin typeface="+mn-ea"/>
              </a:rPr>
              <a:t>0996-73-1331</a:t>
            </a:r>
          </a:p>
          <a:p>
            <a:r>
              <a:rPr lang="ja-JP" altLang="en-US" sz="2400" dirty="0"/>
              <a:t>人事企画部</a:t>
            </a:r>
            <a:r>
              <a:rPr lang="en-US" altLang="ja-JP" sz="2400" dirty="0"/>
              <a:t>: </a:t>
            </a:r>
            <a:r>
              <a:rPr lang="ja-JP" altLang="en-US" sz="2400" dirty="0">
                <a:latin typeface="+mn-ea"/>
              </a:rPr>
              <a:t>尾上 博美</a:t>
            </a:r>
            <a:endParaRPr lang="en-US" altLang="ja-JP" sz="2400" dirty="0">
              <a:latin typeface="+mn-ea"/>
            </a:endParaRPr>
          </a:p>
        </p:txBody>
      </p:sp>
    </p:spTree>
    <p:extLst>
      <p:ext uri="{BB962C8B-B14F-4D97-AF65-F5344CB8AC3E}">
        <p14:creationId xmlns:p14="http://schemas.microsoft.com/office/powerpoint/2010/main" val="1380960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DA8BE8-2738-5C6E-2945-C231795820A5}"/>
              </a:ext>
            </a:extLst>
          </p:cNvPr>
          <p:cNvSpPr>
            <a:spLocks noGrp="1"/>
          </p:cNvSpPr>
          <p:nvPr>
            <p:ph type="ctrTitle"/>
          </p:nvPr>
        </p:nvSpPr>
        <p:spPr>
          <a:xfrm>
            <a:off x="471489" y="342900"/>
            <a:ext cx="5915025" cy="746760"/>
          </a:xfrm>
        </p:spPr>
        <p:txBody>
          <a:bodyPr>
            <a:normAutofit/>
          </a:bodyPr>
          <a:lstStyle/>
          <a:p>
            <a:r>
              <a:rPr kumimoji="1" lang="ja-JP" altLang="en-US" sz="4000" dirty="0">
                <a:solidFill>
                  <a:schemeClr val="accent1">
                    <a:lumMod val="75000"/>
                  </a:schemeClr>
                </a:solidFill>
                <a:effectLst>
                  <a:outerShdw blurRad="63500" sx="102000" sy="102000" algn="ctr" rotWithShape="0">
                    <a:prstClr val="black">
                      <a:alpha val="40000"/>
                    </a:prstClr>
                  </a:outerShdw>
                </a:effectLst>
              </a:rPr>
              <a:t>働いている先輩から一言</a:t>
            </a:r>
          </a:p>
        </p:txBody>
      </p:sp>
      <p:sp>
        <p:nvSpPr>
          <p:cNvPr id="6" name="コンテンツ プレースホルダー 2">
            <a:extLst>
              <a:ext uri="{FF2B5EF4-FFF2-40B4-BE49-F238E27FC236}">
                <a16:creationId xmlns:a16="http://schemas.microsoft.com/office/drawing/2014/main" id="{7852F421-CD16-48E6-8F5E-F81E78F295AE}"/>
              </a:ext>
            </a:extLst>
          </p:cNvPr>
          <p:cNvSpPr txBox="1">
            <a:spLocks/>
          </p:cNvSpPr>
          <p:nvPr/>
        </p:nvSpPr>
        <p:spPr>
          <a:xfrm>
            <a:off x="471489" y="1452683"/>
            <a:ext cx="6020751" cy="1982848"/>
          </a:xfrm>
          <a:prstGeom prst="rect">
            <a:avLst/>
          </a:prstGeom>
          <a:solidFill>
            <a:schemeClr val="accent6">
              <a:lumMod val="40000"/>
              <a:lumOff val="60000"/>
            </a:schemeClr>
          </a:solidFill>
          <a:ln>
            <a:solidFill>
              <a:schemeClr val="accent1"/>
            </a:solidFill>
          </a:ln>
        </p:spPr>
        <p:txBody>
          <a:bodyPr vert="horz" lIns="51435" tIns="25718" rIns="51435" bIns="25718"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800" dirty="0"/>
              <a:t>薬剤師</a:t>
            </a:r>
            <a:r>
              <a:rPr lang="en-US" altLang="ja-JP" sz="1800" dirty="0"/>
              <a:t>14</a:t>
            </a:r>
            <a:r>
              <a:rPr lang="ja-JP" altLang="en-US" sz="1800" dirty="0"/>
              <a:t>年目</a:t>
            </a:r>
            <a:endParaRPr lang="en-US" altLang="ja-JP" sz="1800" dirty="0"/>
          </a:p>
          <a:p>
            <a:pPr algn="just">
              <a:spcBef>
                <a:spcPts val="0"/>
              </a:spcBef>
            </a:pPr>
            <a:r>
              <a:rPr lang="ja-JP" altLang="en-US" sz="1800" dirty="0"/>
              <a:t>　</a:t>
            </a:r>
            <a:r>
              <a:rPr lang="ja-JP" altLang="ja-JP" sz="1800" dirty="0"/>
              <a:t>育児休暇取得後に職場復帰しています。育児中も安心して働ける環境なので、非常に助かっています。子供の急な体調変化や急遽早退することもありますが、同僚たちの理解も</a:t>
            </a:r>
            <a:r>
              <a:rPr lang="ja-JP" altLang="en-US" sz="1800" dirty="0"/>
              <a:t>得やすく</a:t>
            </a:r>
            <a:r>
              <a:rPr lang="ja-JP" altLang="ja-JP" sz="1800" dirty="0"/>
              <a:t>、仕事と家庭を両立できています。</a:t>
            </a:r>
            <a:endParaRPr lang="en-US" altLang="ja-JP" sz="1800" dirty="0"/>
          </a:p>
          <a:p>
            <a:pPr algn="just">
              <a:spcBef>
                <a:spcPts val="0"/>
              </a:spcBef>
            </a:pPr>
            <a:r>
              <a:rPr lang="ja-JP" altLang="en-US" sz="1800" dirty="0"/>
              <a:t>　</a:t>
            </a:r>
            <a:r>
              <a:rPr lang="ja-JP" altLang="ja-JP" sz="1800" dirty="0"/>
              <a:t>各分野のスペシャリストが多数在籍するため、専門・認定資格を目指す環境も万全です。見学に一度来てみて下さい。</a:t>
            </a:r>
            <a:endParaRPr lang="ja-JP" altLang="en-US" sz="1800" dirty="0"/>
          </a:p>
          <a:p>
            <a:pPr algn="just">
              <a:spcBef>
                <a:spcPts val="0"/>
              </a:spcBef>
            </a:pPr>
            <a:endParaRPr lang="en-US" altLang="ja-JP" sz="1800" dirty="0"/>
          </a:p>
        </p:txBody>
      </p:sp>
      <p:sp>
        <p:nvSpPr>
          <p:cNvPr id="7" name="コンテンツ プレースホルダー 2">
            <a:extLst>
              <a:ext uri="{FF2B5EF4-FFF2-40B4-BE49-F238E27FC236}">
                <a16:creationId xmlns:a16="http://schemas.microsoft.com/office/drawing/2014/main" id="{18E6C14C-4729-93CC-9EBB-8A49C39AF0CE}"/>
              </a:ext>
            </a:extLst>
          </p:cNvPr>
          <p:cNvSpPr txBox="1">
            <a:spLocks/>
          </p:cNvSpPr>
          <p:nvPr/>
        </p:nvSpPr>
        <p:spPr>
          <a:xfrm>
            <a:off x="471484" y="3811664"/>
            <a:ext cx="6020756" cy="2318626"/>
          </a:xfrm>
          <a:prstGeom prst="rect">
            <a:avLst/>
          </a:prstGeom>
          <a:solidFill>
            <a:schemeClr val="accent1">
              <a:lumMod val="40000"/>
              <a:lumOff val="60000"/>
            </a:schemeClr>
          </a:solidFill>
          <a:ln>
            <a:solidFill>
              <a:schemeClr val="accent1"/>
            </a:solidFill>
          </a:ln>
        </p:spPr>
        <p:txBody>
          <a:bodyPr vert="horz" lIns="51435" tIns="25718" rIns="51435" bIns="25718"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800" dirty="0"/>
              <a:t>薬剤師</a:t>
            </a:r>
            <a:r>
              <a:rPr lang="en-US" altLang="ja-JP" sz="1800" dirty="0"/>
              <a:t>1</a:t>
            </a:r>
            <a:r>
              <a:rPr lang="ja-JP" altLang="en-US" sz="1800" dirty="0"/>
              <a:t>年目</a:t>
            </a:r>
            <a:endParaRPr lang="en-US" altLang="ja-JP" sz="1800" dirty="0"/>
          </a:p>
          <a:p>
            <a:pPr algn="just">
              <a:spcBef>
                <a:spcPts val="0"/>
              </a:spcBef>
            </a:pPr>
            <a:r>
              <a:rPr lang="ja-JP" altLang="en-US" sz="1800" dirty="0"/>
              <a:t>　業務上で疑問点が出た場合には相談しやすい先輩方がいらっしゃるので、困った時はすぐに質問をするようにしています。新人薬剤師は</a:t>
            </a:r>
            <a:r>
              <a:rPr lang="en-US" altLang="ja-JP" sz="1800" dirty="0"/>
              <a:t>1</a:t>
            </a:r>
            <a:r>
              <a:rPr lang="ja-JP" altLang="en-US" sz="1800" dirty="0"/>
              <a:t>月から当直が始まりました。初めての当直は誰でも緊張するかと思いますが、事前に当直の業務内容やどのような問い合わせが来るかを学ぶ機会を設けて頂きました。できるだけ業務を安全・確実にできる体制が整っているので、働きやすい環境であると日々感じながら過ごしています。</a:t>
            </a:r>
            <a:endParaRPr lang="en-US" altLang="ja-JP" sz="1800" dirty="0"/>
          </a:p>
        </p:txBody>
      </p:sp>
      <p:sp>
        <p:nvSpPr>
          <p:cNvPr id="8" name="コンテンツ プレースホルダー 2">
            <a:extLst>
              <a:ext uri="{FF2B5EF4-FFF2-40B4-BE49-F238E27FC236}">
                <a16:creationId xmlns:a16="http://schemas.microsoft.com/office/drawing/2014/main" id="{B4DDAF81-3D7D-7DF5-8102-5132F5D14167}"/>
              </a:ext>
            </a:extLst>
          </p:cNvPr>
          <p:cNvSpPr txBox="1">
            <a:spLocks/>
          </p:cNvSpPr>
          <p:nvPr/>
        </p:nvSpPr>
        <p:spPr>
          <a:xfrm>
            <a:off x="471484" y="6519486"/>
            <a:ext cx="6020756" cy="1559363"/>
          </a:xfrm>
          <a:prstGeom prst="rect">
            <a:avLst/>
          </a:prstGeom>
          <a:solidFill>
            <a:schemeClr val="accent2">
              <a:lumMod val="40000"/>
              <a:lumOff val="60000"/>
            </a:schemeClr>
          </a:solidFill>
          <a:ln>
            <a:solidFill>
              <a:schemeClr val="accent1"/>
            </a:solidFill>
          </a:ln>
        </p:spPr>
        <p:txBody>
          <a:bodyPr vert="horz" lIns="51435" tIns="25718" rIns="51435" bIns="25718"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800" dirty="0"/>
              <a:t>薬剤師</a:t>
            </a:r>
            <a:r>
              <a:rPr lang="en-US" altLang="ja-JP" sz="1800" dirty="0"/>
              <a:t>1</a:t>
            </a:r>
            <a:r>
              <a:rPr lang="ja-JP" altLang="en-US" sz="1800" dirty="0"/>
              <a:t>年目</a:t>
            </a:r>
            <a:endParaRPr lang="en-US" altLang="ja-JP" sz="1800" dirty="0"/>
          </a:p>
          <a:p>
            <a:pPr algn="just">
              <a:spcBef>
                <a:spcPts val="0"/>
              </a:spcBef>
            </a:pPr>
            <a:r>
              <a:rPr lang="ja-JP" altLang="en-US" sz="1800" dirty="0"/>
              <a:t>　当院では勤務年数の長い先生や各種の認定薬剤師の　資格を取得した先生方も在籍し、相談しやすく、たくさん学べる環境だと思います。多職種と関わる機会も多く、とても楽しく仕事ができています。ぜひ一度、見学に来てみて下さい！</a:t>
            </a:r>
            <a:endParaRPr lang="en-US" altLang="ja-JP" sz="1800" dirty="0"/>
          </a:p>
        </p:txBody>
      </p:sp>
    </p:spTree>
    <p:extLst>
      <p:ext uri="{BB962C8B-B14F-4D97-AF65-F5344CB8AC3E}">
        <p14:creationId xmlns:p14="http://schemas.microsoft.com/office/powerpoint/2010/main" val="21074394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4131</TotalTime>
  <Words>669</Words>
  <Application>Microsoft Office PowerPoint</Application>
  <PresentationFormat>画面に合わせる (4:3)</PresentationFormat>
  <Paragraphs>53</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ＭＳ Ｐゴシック</vt:lpstr>
      <vt:lpstr>Arial</vt:lpstr>
      <vt:lpstr>Calibri</vt:lpstr>
      <vt:lpstr>Calibri Light</vt:lpstr>
      <vt:lpstr>Office テーマ</vt:lpstr>
      <vt:lpstr>PowerPoint プレゼンテーション</vt:lpstr>
      <vt:lpstr>出水郡医師会広域医療センター</vt:lpstr>
      <vt:lpstr>働いている先輩から一言</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ag1cp100</dc:creator>
  <cp:lastModifiedBy>末廣　真理恵</cp:lastModifiedBy>
  <cp:revision>12</cp:revision>
  <cp:lastPrinted>2026-01-27T05:48:34Z</cp:lastPrinted>
  <dcterms:created xsi:type="dcterms:W3CDTF">2026-01-26T03:49:01Z</dcterms:created>
  <dcterms:modified xsi:type="dcterms:W3CDTF">2026-01-30T04:09:51Z</dcterms:modified>
</cp:coreProperties>
</file>